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59" r:id="rId30"/>
  </p:sldIdLst>
  <p:sldSz cx="12192000" cy="6858000"/>
  <p:notesSz cx="6858000" cy="9144000"/>
  <p:embeddedFontLst>
    <p:embeddedFont>
      <p:font typeface="Calibri" panose="020F0502020204030204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Malgun Gothic" panose="020B0503020000020004" charset="-127"/>
      <p:regular r:id="rId39"/>
    </p:embeddedFont>
    <p:embeddedFont>
      <p:font typeface="Bahnschrift SemiLight" panose="020B0502040204020203" charset="0"/>
      <p:regular r:id="rId40"/>
    </p:embeddedFont>
    <p:embeddedFont>
      <p:font typeface="Franklin Gothic Medium" panose="020B0603020102020204" charset="0"/>
      <p:regular r:id="rId41"/>
      <p:italic r:id="rId42"/>
    </p:embeddedFont>
    <p:embeddedFont>
      <p:font typeface="Libre Baskerville" panose="0200000000000000000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3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</a:p>
        </p:txBody>
      </p:sp>
      <p:sp>
        <p:nvSpPr>
          <p:cNvPr id="96" name="Google Shape;9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  <p:sp>
        <p:nvSpPr>
          <p:cNvPr id="114" name="Google Shape;114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8" name="Google Shape;58;p13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60" name="Google Shape;60;p13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4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hyperlink" Target="https://github.com/ShenbagaArunK" TargetMode="External"/><Relationship Id="rId1" Type="http://schemas.openxmlformats.org/officeDocument/2006/relationships/hyperlink" Target="https://www.linkedin.com/in/shenbaga-aru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groww.in/stocks/filter?closePriceHigh=1000&amp;closePriceLow=0&amp;marketCapHigh=3000000&amp;marketCapLow=5000&amp;page=0&amp;size=15&amp;sortType=ASC" TargetMode="External"/><Relationship Id="rId1" Type="http://schemas.openxmlformats.org/officeDocument/2006/relationships/hyperlink" Target="https://groww.i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932616"/>
            <a:ext cx="7246189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A Data-Driven Stock Portfolio Analysis</a:t>
            </a:r>
            <a:endParaRPr lang="en-US" altLang="en-US" sz="2400" b="1" i="1" u="none" strike="noStrike" cap="none">
              <a:solidFill>
                <a:schemeClr val="dk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(</a:t>
            </a:r>
            <a:r>
              <a:rPr lang="en-US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Value &amp; Growth</a:t>
            </a:r>
            <a:r>
              <a:rPr lang="en-IN" altLang="en-US" sz="2400" b="1" i="1" u="none" strike="noStrike" cap="none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)</a:t>
            </a:r>
            <a:endParaRPr lang="en-IN" altLang="en-US" sz="2400" b="1" i="1" u="none" strike="noStrike" cap="none">
              <a:solidFill>
                <a:schemeClr val="dk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</p:txBody>
      </p:sp>
      <p:pic>
        <p:nvPicPr>
          <p:cNvPr id="6" name="Picture 5" descr="Gemini_Generated_Image_i9d7msi9d7msi9d7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315" y="1196975"/>
            <a:ext cx="3556000" cy="3556000"/>
          </a:xfrm>
          <a:prstGeom prst="rect">
            <a:avLst/>
          </a:prstGeom>
        </p:spPr>
      </p:pic>
      <p:pic>
        <p:nvPicPr>
          <p:cNvPr id="13" name="Picture 12" descr="Gemini_Generated_Image_b6uofkb6uofkb6uo_edi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8210" y="1960880"/>
            <a:ext cx="507619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665605" y="908050"/>
            <a:ext cx="8794750" cy="34258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49860" y="241935"/>
            <a:ext cx="4505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Market Cap </a:t>
            </a:r>
            <a:r>
              <a:rPr lang="en-IN" altLang="en-US" sz="2000" b="1">
                <a:solidFill>
                  <a:srgbClr val="E52328"/>
                </a:solidFill>
              </a:rPr>
              <a:t>Distribution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53720" y="4744720"/>
            <a:ext cx="11374755" cy="1123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chart, Sample contains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62.8 % Mid cap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stocks and the rest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37.2 % Large Cap.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In the price range of below ₹1000, majority stocks are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concentrated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on Mid cap.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Conclusion : There are fewer large cap compaines holding majority in Market value compared to Mid cap.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4505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/>
              <a:t>Return_On_Equity </a:t>
            </a:r>
            <a:r>
              <a:rPr lang="en-US" altLang="en-US" sz="2000" b="1">
                <a:solidFill>
                  <a:srgbClr val="E52328"/>
                </a:solidFill>
              </a:rPr>
              <a:t>(ROE) %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603500" y="604520"/>
            <a:ext cx="6621780" cy="39509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95935" y="4721225"/>
            <a:ext cx="1136078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distribution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highly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left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-skewed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with a long tail extending into the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low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negative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ROE values. The bulk of the data is concentrated on the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lower end.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highest concentration of stocks lies in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10% to 15%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ROE range.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Indicating average ROE of the sample stocks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 noticeable number of companies are clustered around 0% and into the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negative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territory, indicating they are generating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losses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relative to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shareholder equity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4505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Dividend</a:t>
            </a:r>
            <a:r>
              <a:rPr lang="en-US" altLang="en-US" sz="2000" b="1">
                <a:solidFill>
                  <a:srgbClr val="E52328"/>
                </a:solidFill>
              </a:rPr>
              <a:t> Yield %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783205" y="474345"/>
            <a:ext cx="7633970" cy="42170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5935" y="4721225"/>
            <a:ext cx="11360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dividend yield distribution is highly skewed, with most companies paying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very low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or no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dividend.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Very few companies are paying any dividend as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0 %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is the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kurtosis(peak)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of the data.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top 10 list,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Mining/Mineral and Petroleum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compaines are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highest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dividend paying stocks.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7853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Net Profit Margin (%) </a:t>
            </a:r>
            <a:r>
              <a:rPr lang="en-IN" altLang="en-US" sz="2000" b="1">
                <a:solidFill>
                  <a:srgbClr val="E52328"/>
                </a:solidFill>
              </a:rPr>
              <a:t>-</a:t>
            </a:r>
            <a:r>
              <a:rPr lang="en-US" altLang="en-US" sz="2000" b="1">
                <a:solidFill>
                  <a:srgbClr val="E52328"/>
                </a:solidFill>
              </a:rPr>
              <a:t> Market Capitalization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76135" y="47625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124585"/>
            <a:ext cx="6663690" cy="461708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000875" y="311150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7192010" y="1052195"/>
            <a:ext cx="4782820" cy="4843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Mid Cap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the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distribution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wider and flatter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indicating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more variability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in margins. 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This reflects the greater inherent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risk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less established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market position often found in mid-cap companies.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Large Cap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t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he distribution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tighter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more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heavily concentrated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in the positive range (10% to 25%)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This 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uggest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greater stability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generally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margins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likely due to their scale and market dominance.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 i="1">
                <a:sym typeface="+mn-ea"/>
              </a:rPr>
              <a:t>Bivariate</a:t>
            </a:r>
            <a:r>
              <a:rPr lang="en-IN" sz="3200" b="1" i="1">
                <a:sym typeface="+mn-ea"/>
              </a:rPr>
              <a:t> Analysis </a:t>
            </a:r>
            <a:r>
              <a:rPr lang="en-IN" sz="3200" b="1" i="1">
                <a:solidFill>
                  <a:srgbClr val="E52328"/>
                </a:solidFill>
                <a:sym typeface="+mn-ea"/>
              </a:rPr>
              <a:t>Steps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9860" y="815975"/>
            <a:ext cx="847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Is my stock is undervalued or overvalued ?</a:t>
            </a:r>
            <a:r>
              <a:rPr lang="en-IN" altLang="en-US" sz="2000" b="1">
                <a:solidFill>
                  <a:srgbClr val="E52328"/>
                </a:solidFill>
              </a:rPr>
              <a:t> - P/E vs Industry P/E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556385"/>
            <a:ext cx="6501130" cy="4711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960870" y="126555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5610" y="1285875"/>
            <a:ext cx="0" cy="525653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7031990" y="1628775"/>
            <a:ext cx="4782820" cy="4606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Metric for Undervaluation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calculat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ion of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difference Industry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P/E - Stock P/E.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positive difference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indicates the stock is relatively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undervalued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compared to its industry.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plot, Top 10 undervalued companies with relatively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higher PE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are mapped out.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Nazara Technogies,Redington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are some of the better option among the mapped out stocks.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Top 10 Relatively Undervalued Stocks:</a:t>
            </a:r>
            <a:r>
              <a:rPr lang="en-US" altLang="en-US" sz="2000" b="1">
                <a:solidFill>
                  <a:srgbClr val="E52328"/>
                </a:solidFill>
              </a:rPr>
              <a:t> Stock P/E vs. Industry P/E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07035" y="429260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810510" y="678180"/>
            <a:ext cx="6772910" cy="3930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5935" y="4721225"/>
            <a:ext cx="113607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n this chart, the Orange Bar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Industry P/E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is significantly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taller than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Green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Bar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Stock P/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, Indicating the stocks are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undervalued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compared to their peers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This visual confirms that these companies are trading at a P/E ratio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lower than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average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 their respective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industries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As mentioned in the previous slide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Growth &amp; Valuation: PEG -</a:t>
            </a:r>
            <a:r>
              <a:rPr lang="en-US" altLang="en-US" sz="2000" b="1">
                <a:solidFill>
                  <a:srgbClr val="E52328"/>
                </a:solidFill>
              </a:rPr>
              <a:t>  Profit Growth % vs. P/E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997585"/>
            <a:ext cx="8158480" cy="57499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176135" y="47625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103745" y="476250"/>
            <a:ext cx="0" cy="176911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31990" y="4004945"/>
            <a:ext cx="0" cy="23044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7247890" y="844550"/>
            <a:ext cx="4782820" cy="809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PEG Ratio =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	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P/E Ratio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1828800" lvl="4"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Profit Growth %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1828800" lvl="4" indent="457200">
              <a:lnSpc>
                <a:spcPct val="150000"/>
              </a:lnSpc>
              <a:buFont typeface="Arial" panose="020B0604020202020204" pitchFamily="34" charset="0"/>
              <a:buNone/>
            </a:pP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48115" y="1269365"/>
            <a:ext cx="26130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7247890" y="1629410"/>
            <a:ext cx="464248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 stock is generally considered undervalued growth if its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PEG Ratio is less than 1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399780" y="2421255"/>
            <a:ext cx="3757295" cy="159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We filter for stocks that are both     profitable (P/E &gt; 0)and growing     (Profit Growth &gt; 0).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Goal is to get lowest PEG ratio.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Profit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growth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max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&amp;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P/E min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7247890" y="4051300"/>
            <a:ext cx="4642485" cy="1991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§"/>
            </a:pP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We can get </a:t>
            </a:r>
            <a:r>
              <a:rPr lang="en-IN" sz="1600" b="1">
                <a:latin typeface="Malgun Gothic" panose="020B0503020000020004" charset="-127"/>
                <a:ea typeface="Malgun Gothic" panose="020B0503020000020004" charset="-127"/>
              </a:rPr>
              <a:t>undervalued stocks</a:t>
            </a: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 with profit </a:t>
            </a:r>
            <a:r>
              <a:rPr lang="en-IN" sz="1600" b="1">
                <a:latin typeface="Malgun Gothic" panose="020B0503020000020004" charset="-127"/>
                <a:ea typeface="Malgun Gothic" panose="020B0503020000020004" charset="-127"/>
              </a:rPr>
              <a:t>growth pontential.</a:t>
            </a:r>
            <a:endParaRPr lang="en-IN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Is My Stock Fundamentally Strong Stock</a:t>
            </a:r>
            <a:r>
              <a:rPr lang="en-IN" altLang="en-US" sz="2000" b="1">
                <a:solidFill>
                  <a:schemeClr val="tx1"/>
                </a:solidFill>
              </a:rPr>
              <a:t> - </a:t>
            </a:r>
            <a:r>
              <a:rPr lang="en-US" altLang="en-US" sz="2000" b="1">
                <a:solidFill>
                  <a:srgbClr val="E52328"/>
                </a:solidFill>
              </a:rPr>
              <a:t> (ROE vs. D/E)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76135" y="90678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87845" y="836930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Picture 4"/>
          <p:cNvPicPr/>
          <p:nvPr/>
        </p:nvPicPr>
        <p:blipFill>
          <a:blip r:embed="rId1"/>
          <a:srcRect t="987" r="28200"/>
          <a:stretch>
            <a:fillRect/>
          </a:stretch>
        </p:blipFill>
        <p:spPr>
          <a:xfrm>
            <a:off x="191135" y="1268730"/>
            <a:ext cx="5328920" cy="496633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1"/>
          <a:srcRect l="71056" t="22851" r="-162" b="48424"/>
          <a:stretch>
            <a:fillRect/>
          </a:stretch>
        </p:blipFill>
        <p:spPr>
          <a:xfrm>
            <a:off x="5519420" y="2421255"/>
            <a:ext cx="2160270" cy="14408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115175" y="1320165"/>
            <a:ext cx="4885055" cy="1035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Strength Score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= Rank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(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D/E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+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Rank(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ROE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Goal is to get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Low D/E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evading the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debt risk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 ROE achieving more returns.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752080" y="2421255"/>
            <a:ext cx="4384675" cy="1414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As this analysis gives us the stocks which functionaing with relatively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less debt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and providing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more return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on the investment. Making it a ideal analysis for strength.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242175" y="4004945"/>
            <a:ext cx="4885055" cy="2159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Majorly we can government sectors stocks and saom of the well established larger companies in the top 10.</a:t>
            </a:r>
            <a:endParaRPr lang="en-IN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Financially Well Performing Stocks</a:t>
            </a:r>
            <a:r>
              <a:rPr lang="en-US" altLang="en-US" sz="2000" b="1">
                <a:solidFill>
                  <a:srgbClr val="E52328"/>
                </a:solidFill>
              </a:rPr>
              <a:t> (Growth vs. Profitability)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00087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7176135" y="76327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1"/>
          <a:srcRect r="35699"/>
          <a:stretch>
            <a:fillRect/>
          </a:stretch>
        </p:blipFill>
        <p:spPr>
          <a:xfrm>
            <a:off x="149860" y="980440"/>
            <a:ext cx="5441950" cy="543115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1"/>
          <a:srcRect l="67902" t="21525" r="-1081" b="47983"/>
          <a:stretch>
            <a:fillRect/>
          </a:stretch>
        </p:blipFill>
        <p:spPr>
          <a:xfrm>
            <a:off x="5591810" y="2132965"/>
            <a:ext cx="2807970" cy="16560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115175" y="1176655"/>
            <a:ext cx="4885055" cy="1035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Performance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=Rank(Profit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 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Growth)+Rank(NPM)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lowest Performance Score indicates best balance 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growth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profitability.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254365" y="2277745"/>
            <a:ext cx="3872865" cy="1658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Stocks with higher profit growth and high Net Profit margin indicates the overall financial growth of the company.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242175" y="4004945"/>
            <a:ext cx="4885055" cy="2159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latin typeface="Malgun Gothic" panose="020B0503020000020004" charset="-127"/>
                <a:ea typeface="Malgun Gothic" panose="020B0503020000020004" charset="-127"/>
              </a:rPr>
              <a:t>Nazara Technogies, Tata Motors and Tata Steel</a:t>
            </a:r>
            <a:r>
              <a:rPr lang="en-IN" sz="1600">
                <a:latin typeface="Malgun Gothic" panose="020B0503020000020004" charset="-127"/>
                <a:ea typeface="Malgun Gothic" panose="020B0503020000020004" charset="-127"/>
              </a:rPr>
              <a:t> are some of the better options with good financial performance.</a:t>
            </a:r>
            <a:endParaRPr lang="en-IN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815975"/>
            <a:ext cx="895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Corelation</a:t>
            </a:r>
            <a:r>
              <a:rPr lang="en-US" altLang="en-US" sz="2000" b="1">
                <a:solidFill>
                  <a:srgbClr val="E52328"/>
                </a:solidFill>
              </a:rPr>
              <a:t> Heat map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 i="1">
                <a:sym typeface="+mn-ea"/>
              </a:rPr>
              <a:t>Multivariate</a:t>
            </a:r>
            <a:r>
              <a:rPr lang="en-IN" sz="3200" b="1" i="1">
                <a:sym typeface="+mn-ea"/>
              </a:rPr>
              <a:t> Analysis </a:t>
            </a:r>
            <a:r>
              <a:rPr lang="en-IN" sz="3200" b="1" i="1">
                <a:solidFill>
                  <a:srgbClr val="E52328"/>
                </a:solidFill>
                <a:sym typeface="+mn-ea"/>
              </a:rPr>
              <a:t>Steps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74345" y="1204595"/>
            <a:ext cx="6401435" cy="55689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00087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176135" y="76327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125970" y="1052830"/>
            <a:ext cx="4782820" cy="509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Return on Equity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(ROE)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Net Profit Margin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(NPM)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: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Comapnies with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high profit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trend to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generate more return.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Earnings Per Share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(EPS)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Current Price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(Price):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0.45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This is fundamental: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EPS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often leads to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stock price.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Debt-to-Equity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(D_E)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ROE :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(-0.10)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. The relationships are generally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weak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, indicating that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debt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level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not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 primary driver of stock performance or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valuation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Rev_Growth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and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Prof_Growth: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 moderate positive correlation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(0.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16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)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. This is expected but not extremely high, suggesting that many companies are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growing revenue without proportional profit growth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35280" y="1038860"/>
            <a:ext cx="1109789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Shenbaga Arun K -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Bachelor of Science in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Animation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I have d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eveloped a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passion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for data analysis and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quantitative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sym typeface="+mn-ea"/>
              </a:rPr>
              <a:t>charting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sym typeface="+mn-ea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through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my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personal investment analysis using Excel.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Been always curious and interested to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transform complex, 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unstructured data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into clear, customized insights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easily readable narratives.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As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code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drives modern digital environments.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world is shifting towards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AGI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 I am 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eeking to strategically align my career with AGI and LLM technologies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focused on mastering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Machine Learning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tools like LangChain to build the advanced analytical systems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.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4 years as a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Texturing Artist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at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Xentrix Studios, providing a strong foundation in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visual precision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iterative problem-solving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48310" y="5300980"/>
            <a:ext cx="730440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Linkedin profile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hlinkClick r:id="rId1" action="ppaction://hlinkfile"/>
              </a:rPr>
              <a:t>LinkedIn_Profile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 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Github -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  <a:hlinkClick r:id="rId2" tooltip="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Github_Profile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  <p:pic>
        <p:nvPicPr>
          <p:cNvPr id="6" name="Picture 5" descr="Gemini_Generated_Image_czgxkvczgxkvczgx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60" y="-970915"/>
            <a:ext cx="5022850" cy="50228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91135" y="332740"/>
            <a:ext cx="7047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sz="3200" b="1">
                <a:sym typeface="+mn-ea"/>
              </a:rPr>
              <a:t>About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 me</a:t>
            </a:r>
            <a:endParaRPr lang="en-IN" altLang="en-US" sz="3200" b="1">
              <a:solidFill>
                <a:srgbClr val="E52328"/>
              </a:solidFill>
              <a:latin typeface="Bahnschrift SemiLight" panose="020B0502040204020203" charset="0"/>
              <a:cs typeface="Bahnschrift SemiLight" panose="020B0502040204020203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10564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Top </a:t>
            </a:r>
            <a:r>
              <a:rPr lang="en-IN" altLang="en-US" sz="2000" b="1">
                <a:solidFill>
                  <a:schemeClr val="tx1"/>
                </a:solidFill>
              </a:rPr>
              <a:t>15</a:t>
            </a:r>
            <a:r>
              <a:rPr lang="en-US" altLang="en-US" sz="2000" b="1">
                <a:solidFill>
                  <a:schemeClr val="tx1"/>
                </a:solidFill>
              </a:rPr>
              <a:t> Fundamental St</a:t>
            </a:r>
            <a:r>
              <a:rPr lang="en-IN" altLang="en-US" sz="2000" b="1">
                <a:solidFill>
                  <a:schemeClr val="tx1"/>
                </a:solidFill>
              </a:rPr>
              <a:t>rong</a:t>
            </a:r>
            <a:r>
              <a:rPr lang="en-US" altLang="en-US" sz="2000" b="1">
                <a:solidFill>
                  <a:schemeClr val="tx1"/>
                </a:solidFill>
              </a:rPr>
              <a:t> Stock </a:t>
            </a:r>
            <a:r>
              <a:rPr lang="en-IN" altLang="en-US" sz="2000" b="1">
                <a:solidFill>
                  <a:schemeClr val="tx1"/>
                </a:solidFill>
              </a:rPr>
              <a:t>- </a:t>
            </a:r>
            <a:r>
              <a:rPr lang="en-US" altLang="en-US" sz="2000" b="1">
                <a:solidFill>
                  <a:srgbClr val="E52328"/>
                </a:solidFill>
              </a:rPr>
              <a:t>Relative P/E vs ROE vs D/E vs Div Yield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116330"/>
            <a:ext cx="7125970" cy="50806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43140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606665" y="69151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412990" y="1052830"/>
            <a:ext cx="4698365" cy="509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Conditions used: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1. PE_Relative &lt;= 0.80 (Stock P/E is at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least 20% lower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than Industry P/E)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2. ROE &gt;= 15 (ROE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15% or higher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3. D_E &lt;= 0.5 (Debt to Equity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-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0.5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or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lower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  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4. Div_Yield &gt; 0 (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Must pay a dividend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)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stocks that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 passed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the filter were ranked based on the combined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performance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across these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four metrics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plot, Majorly got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FMCG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,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Pharma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, PSU and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mineral / mining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companies.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Natco Pharma,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Castrol India, Coal India and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GHCl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are some of the fundamentally strong stocks.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12067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Top </a:t>
            </a:r>
            <a:r>
              <a:rPr lang="en-IN" altLang="en-US" sz="2000" b="1">
                <a:solidFill>
                  <a:schemeClr val="tx1"/>
                </a:solidFill>
              </a:rPr>
              <a:t>15</a:t>
            </a:r>
            <a:r>
              <a:rPr lang="en-US" altLang="en-US" sz="2000" b="1">
                <a:solidFill>
                  <a:schemeClr val="tx1"/>
                </a:solidFill>
              </a:rPr>
              <a:t> Financial Performance Stock </a:t>
            </a:r>
            <a:r>
              <a:rPr lang="en-IN" altLang="en-US" sz="2000" b="1">
                <a:solidFill>
                  <a:schemeClr val="tx1"/>
                </a:solidFill>
              </a:rPr>
              <a:t>- </a:t>
            </a:r>
            <a:r>
              <a:rPr lang="en-US" altLang="en-US" sz="2000" b="1">
                <a:solidFill>
                  <a:srgbClr val="E52328"/>
                </a:solidFill>
              </a:rPr>
              <a:t>Rev_Growth vs Prof_Growth vs NPM vs EBITDA_Margin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43140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7606665" y="69151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91135" y="1019810"/>
            <a:ext cx="7134225" cy="50825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412990" y="1052830"/>
            <a:ext cx="4698365" cy="509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stocks were ranked based on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combination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 Revenue Growth, Profit Growth, Net Profit Margin (NPM)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and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EBITDA Margin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with goal of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higher value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Stocks with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high revenue and EBITA margin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does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fail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in generating a high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profit growth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indicating a higher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growth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potential in a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long term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with the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risk of debt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Tata Steel BSL, National Alumnium co -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mineral / mining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companies.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Indian Energy Exchange, Sarda Energy &amp; Minerals -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Engery sector.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JM Financial and Nippon Life insurance AMC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 Finance sectors.</a:t>
            </a:r>
            <a:endParaRPr lang="en-IN" altLang="en-US" sz="16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" y="241935"/>
            <a:ext cx="12067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chemeClr val="tx1"/>
                </a:solidFill>
              </a:rPr>
              <a:t>Pairwise plot for </a:t>
            </a:r>
            <a:r>
              <a:rPr lang="en-US" altLang="en-US" sz="2000" b="1">
                <a:solidFill>
                  <a:srgbClr val="E52328"/>
                </a:solidFill>
              </a:rPr>
              <a:t>Stock Fundamentals</a:t>
            </a:r>
            <a:endParaRPr lang="en-US" altLang="en-US" sz="2000" b="1">
              <a:solidFill>
                <a:srgbClr val="E52328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67755" y="813435"/>
            <a:ext cx="0" cy="58997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6343015" y="548005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7465" y="606425"/>
            <a:ext cx="5924550" cy="61207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334760" y="908685"/>
            <a:ext cx="5701665" cy="538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 (₹) vs. Fundamentals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higher prices show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a slight tendency to correlate with better fundamentals  indicating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market rewards quality over time.</a:t>
            </a:r>
            <a:endParaRPr lang="en-US" altLang="en-US" sz="16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ROE (%) vs. D/E Ratio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Most stocks that can achieve high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ROE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do so with low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D/E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. The scatter plot confirms that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 profitability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is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achieved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across the range of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conservative debt levels.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 (₹) and Div Yield (%):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Both will be highly concentrated at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lower end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of their respective ranges, with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long tails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indicating the presence of a few very expensive or high-dividend-paying stocks.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P/E Ratio vs. ROE (%)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-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High-quality companies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(high ROE) tend to command a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higher P/E ratio.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Some of the values are clipped to get better understanding.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>
                <a:sym typeface="+mn-ea"/>
              </a:rPr>
              <a:t>Key Business 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Question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5935" y="992505"/>
            <a:ext cx="11216640" cy="512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sym typeface="+mn-ea"/>
              </a:rPr>
              <a:t>Which stocks are cheap right now, but still high-quality?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sym typeface="+mn-ea"/>
              </a:rPr>
              <a:t>Are these companies safe? Do they have too much debt?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Which stocks under ₹1000 offer the best potential for stable income through a competitive Dividend Yield?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How can I quickly identify companies that are financially sound with low debt levels (low D/E ratio) for safer long-term holding?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Which Large and Mid Cap stocks are currently undervalued (low P/E) yet maintain a strong fundamental quality (high ROE)?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which stocks show the strongest recent momentum, demonstrating high Revenue and Profit Growth simultaneously?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Across different industries, which companies rank highest overall when considering a combination of profitability, safety, and growth metrics?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8" name="Picture 7" descr="Gemini_Generated_Image_xhqgwnxhqgwnxhq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2170" y="-386715"/>
            <a:ext cx="3425190" cy="3425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>
                <a:sym typeface="+mn-ea"/>
              </a:rPr>
              <a:t>Conclusion 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Key Findings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5935" y="992505"/>
            <a:ext cx="11216640" cy="5128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By focusing exclusively on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Large and Mid Cap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stocks under ₹1000, the analysis provides a stable, manageable 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data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, eliminating the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risk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and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overhyped valuation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of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small-cap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shares.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High-quality stocks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(characterized by strong ROE)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consistently 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command a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higher valuation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(P/E), confirming that the market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rewards fundamental excellence.</a:t>
            </a:r>
            <a:endParaRPr lang="en-US" altLang="en-US" sz="2000" b="1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en-US" altLang="en-US" sz="2000" b="1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The most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profitable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companies achieve their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high returns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while generally maintaining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conservative debt levels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(low D/E), reinforcing the principle that financial stability underpins sustained profitability.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The system identifies a cohort of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all-rounder stocks</a:t>
            </a:r>
            <a:r>
              <a:rPr lang="en-US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that balance undervaluation, quality, and growth—ideal for stable, long-term wealth creation.</a:t>
            </a: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M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any companies are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growing revenue without proportional profit growth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.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Which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misleads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the decision makers.</a:t>
            </a:r>
            <a:endParaRPr lang="en-IN" altLang="en-US" sz="2000">
              <a:latin typeface="Malgun Gothic" panose="020B0503020000020004" charset="-127"/>
              <a:ea typeface="Malgun Gothic" panose="020B0503020000020004" charset="-127"/>
              <a:sym typeface="+mn-ea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IN" altLang="en-US" sz="2000" b="1">
              <a:latin typeface="Malgun Gothic" panose="020B0503020000020004" charset="-127"/>
              <a:ea typeface="Malgun Gothic" panose="020B0503020000020004" charset="-127"/>
              <a:sym typeface="+mn-ea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Very few stocks from the smaple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excel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in major conditions, to name a few: National Alumnium co,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Castrol India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,Coal India,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Natco Pharma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and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  <a:sym typeface="+mn-ea"/>
              </a:rPr>
              <a:t> 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  <a:sym typeface="+mn-ea"/>
              </a:rPr>
              <a:t>Nazara Technologies</a:t>
            </a:r>
            <a:endParaRPr lang="en-IN" altLang="en-US" sz="2000" b="1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endParaRPr lang="en-US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Gemini_Generated_Image_ykdsxjykdsxjykds"/>
          <p:cNvPicPr>
            <a:picLocks noChangeAspect="1"/>
          </p:cNvPicPr>
          <p:nvPr/>
        </p:nvPicPr>
        <p:blipFill>
          <a:blip r:embed="rId1"/>
          <a:srcRect t="12602" b="13898"/>
          <a:stretch>
            <a:fillRect/>
          </a:stretch>
        </p:blipFill>
        <p:spPr>
          <a:xfrm>
            <a:off x="2240280" y="288925"/>
            <a:ext cx="7861300" cy="57778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955290" y="161290"/>
            <a:ext cx="623697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3200" b="1">
                <a:sym typeface="+mn-ea"/>
              </a:rPr>
              <a:t>Experience/</a:t>
            </a:r>
            <a:r>
              <a:rPr lang="en-IN" sz="3200" b="1">
                <a:solidFill>
                  <a:srgbClr val="E52328"/>
                </a:solidFill>
                <a:sym typeface="+mn-ea"/>
              </a:rPr>
              <a:t>Challenges</a:t>
            </a:r>
            <a:r>
              <a:rPr lang="en-IN" sz="3200" b="1">
                <a:sym typeface="+mn-ea"/>
              </a:rPr>
              <a:t> 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4015" y="747395"/>
            <a:ext cx="4281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Challenges</a:t>
            </a:r>
            <a:endParaRPr lang="en-IN" altLang="en-US" sz="20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90855" y="1271905"/>
            <a:ext cx="113658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Scrapping the data from each stock by iterating the stock_link_name list and using nested request achieve it.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To extract the fundamentals data, Stored them in one combined list and by using list indexing and for extracted data for each fundamentals.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Scrapping the financial statment data without the use of selinium.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As some stocks did not conatain financial statement for past 4 quaters, needed to find each them and exclude them from my list of sample.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79425" y="3457575"/>
            <a:ext cx="4281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Experience</a:t>
            </a:r>
            <a:endParaRPr lang="en-IN" altLang="en-US" sz="20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51180" y="3982085"/>
            <a:ext cx="113658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Learnt to use multiple request within the for loops.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Access multiple sites inside a website using request and the common site link and extracted data.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Breakdown a large data and extract the reqiured data without overloading the system with complex loops.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Figured where the problem is arising and solved it using simple yet effective methods.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Automated process to cut back on time.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</a:rPr>
              <a:t>Tried various plots to get my desiered output.</a:t>
            </a:r>
            <a:endParaRPr lang="en-IN" altLang="en-US" sz="18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 panose="02000000000000000000"/>
              <a:buNone/>
            </a:pPr>
            <a:r>
              <a:rPr lang="en-IN" sz="4400" b="1" i="0" u="none" strike="noStrike" cap="none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Libre Baskerville" panose="02000000000000000000"/>
                <a:sym typeface="Libre Baskerville" panose="02000000000000000000"/>
              </a:rPr>
              <a:t>THANK</a:t>
            </a:r>
            <a:r>
              <a:rPr lang="en-IN" sz="4400" b="1" i="0" u="none" strike="noStrike" cap="none">
                <a:solidFill>
                  <a:srgbClr val="C00000"/>
                </a:solidFill>
                <a:latin typeface="Malgun Gothic" panose="020B0503020000020004" charset="-127"/>
                <a:ea typeface="Malgun Gothic" panose="020B0503020000020004" charset="-127"/>
                <a:cs typeface="Libre Baskerville" panose="02000000000000000000"/>
                <a:sym typeface="Libre Baskerville" panose="02000000000000000000"/>
              </a:rPr>
              <a:t> YOU</a:t>
            </a:r>
            <a:endParaRPr sz="1800" b="1" i="0" u="none" strike="noStrike" cap="none">
              <a:solidFill>
                <a:schemeClr val="dk1"/>
              </a:solidFill>
              <a:latin typeface="Malgun Gothic" panose="020B0503020000020004" charset="-127"/>
              <a:ea typeface="Malgun Gothic" panose="020B0503020000020004" charset="-127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91135" y="332740"/>
            <a:ext cx="7047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sz="3200" b="1">
                <a:sym typeface="+mn-ea"/>
              </a:rPr>
              <a:t>Business Problem </a:t>
            </a:r>
            <a:r>
              <a:rPr lang="en-IN" altLang="en-US" sz="32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Statement</a:t>
            </a:r>
            <a:endParaRPr lang="en-IN" altLang="en-US" sz="32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22580" y="1073468"/>
            <a:ext cx="11533505" cy="50774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The Indian market's vastness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of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≈5600 listed stocks and numerous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influencing factors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create significant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complexity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, making sound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investment decisions inaccessible to the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average retail investor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While fundamental and financial data is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publicly available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, the extensive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time and effort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required for comprehensive analysis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pattern recognition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 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and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finacial performance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is prohibitive for working professionals.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Deriving a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ranking system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through set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formula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based on funadamentals and financial performance to find desirable and strong stocks for each individual </a:t>
            </a:r>
            <a:r>
              <a:rPr lang="en-IN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investment plan.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Goal </a:t>
            </a:r>
            <a:r>
              <a:rPr lang="en-IN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- </a:t>
            </a:r>
            <a:r>
              <a:rPr lang="en-US" altLang="en-US" sz="18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To provide data-driven key insights for </a:t>
            </a:r>
            <a:r>
              <a:rPr lang="en-US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portfolio analysis</a:t>
            </a:r>
            <a:r>
              <a:rPr lang="en-US" altLang="en-US" sz="18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by identifying valuable stocks that exhibit</a:t>
            </a:r>
            <a:r>
              <a:rPr lang="en-US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strong fundamentals </a:t>
            </a:r>
            <a:r>
              <a:rPr lang="en-US" altLang="en-US" sz="18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and robust </a:t>
            </a:r>
            <a:r>
              <a:rPr lang="en-US" altLang="en-US" sz="18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financial growth.</a:t>
            </a:r>
            <a:endParaRPr lang="en-US" altLang="en-US" sz="18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Analysis is focused exclusively on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Large and Mid Cap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stocks priced below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₹1000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Franklin Gothic Medium" panose="020B0603020102020204" charset="0"/>
              </a:rPr>
              <a:t> to minimize volatility and maximize stability.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Franklin Gothic Medium" panose="020B0603020102020204" charset="0"/>
            </a:endParaRPr>
          </a:p>
        </p:txBody>
      </p:sp>
      <p:pic>
        <p:nvPicPr>
          <p:cNvPr id="4" name="Picture 3" descr="Gemini_Generated_Image_3v25cy3v25cy3v25_edi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9205" y="-819785"/>
            <a:ext cx="5123180" cy="51231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80035" y="209550"/>
            <a:ext cx="6679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>
                <a:latin typeface="+mj-lt"/>
                <a:cs typeface="+mj-lt"/>
              </a:rPr>
              <a:t>Objective of the</a:t>
            </a:r>
            <a:r>
              <a:rPr lang="en-IN" altLang="en-US" sz="3200" b="1">
                <a:latin typeface="Bahnschrift SemiLight" panose="020B0502040204020203" charset="0"/>
                <a:cs typeface="Bahnschrift SemiLight" panose="020B0502040204020203" charset="0"/>
              </a:rPr>
              <a:t> </a:t>
            </a:r>
            <a:r>
              <a:rPr lang="en-IN" altLang="en-US" sz="3200" b="1">
                <a:solidFill>
                  <a:srgbClr val="E52328"/>
                </a:solidFill>
                <a:latin typeface="Bahnschrift SemiLight" panose="020B0502040204020203" charset="0"/>
                <a:cs typeface="Bahnschrift SemiLight" panose="020B0502040204020203" charset="0"/>
              </a:rPr>
              <a:t>Project</a:t>
            </a:r>
            <a:endParaRPr lang="en-IN" altLang="en-US" sz="3200" b="1">
              <a:solidFill>
                <a:srgbClr val="E52328"/>
              </a:solidFill>
              <a:latin typeface="Bahnschrift SemiLight" panose="020B0502040204020203" charset="0"/>
              <a:cs typeface="Bahnschrift Semi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7195" y="981075"/>
            <a:ext cx="11367135" cy="4797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Find Value and Quality:</a:t>
            </a:r>
            <a:r>
              <a:rPr lang="en-US" altLang="en-US" sz="1800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Use a </a:t>
            </a:r>
            <a:r>
              <a:rPr lang="en-IN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set of conditions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to pinpoint stocks that are both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undervalued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(cheap relative to their peers) and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financially profitable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(high ROE).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Ensure Safety and Income: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Mitigate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risk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by filtering for companies with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low debt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and identify those that provide reliable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passive dividend income.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Benchmark Performance and Momentum: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Rank companies based on their ability to consistently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grow sales and profit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 revealing the fastest-moving,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high-momentum performers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IN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Visual Analytical Ranking </a:t>
            </a: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:</a:t>
            </a:r>
            <a:r>
              <a:rPr lang="en-US" altLang="en-US" sz="1800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Develop a universal ranking system so investors can objectively compare a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stock's overall strength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, regardless of its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industry or sector.</a:t>
            </a:r>
            <a:endParaRPr lang="en-US" altLang="en-US" sz="1800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§"/>
            </a:pPr>
            <a:r>
              <a:rPr lang="en-US" altLang="en-US" sz="18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Deliver Actionable Insights: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Turn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complicated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financial data into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clear, visual charts</a:t>
            </a:r>
            <a:r>
              <a:rPr lang="en-US" altLang="en-US" sz="1800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 that provide simple, ready-to-use advice for </a:t>
            </a:r>
            <a:r>
              <a:rPr lang="en-US" altLang="en-US" sz="1800" b="1">
                <a:latin typeface="Malgun Gothic" panose="020B0503020000020004" charset="-127"/>
                <a:ea typeface="Malgun Gothic" panose="020B0503020000020004" charset="-127"/>
                <a:cs typeface="Bahnschrift SemiLight" panose="020B0502040204020203" charset="0"/>
              </a:rPr>
              <a:t>long-term investment decisions.</a:t>
            </a:r>
            <a:endParaRPr lang="en-US" altLang="en-US" sz="1800" b="1">
              <a:latin typeface="Malgun Gothic" panose="020B0503020000020004" charset="-127"/>
              <a:ea typeface="Malgun Gothic" panose="020B0503020000020004" charset="-127"/>
              <a:cs typeface="Bahnschrift SemiLight" panose="020B0502040204020203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57860" y="218440"/>
            <a:ext cx="10478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200" b="1"/>
              <a:t>Data Collection - </a:t>
            </a:r>
            <a:r>
              <a:rPr lang="en-IN" altLang="en-US" sz="3200" b="1">
                <a:solidFill>
                  <a:srgbClr val="E52328"/>
                </a:solidFill>
              </a:rPr>
              <a:t>Web Scrapping</a:t>
            </a:r>
            <a:endParaRPr lang="en-IN" altLang="en-US" sz="3200" b="1">
              <a:solidFill>
                <a:srgbClr val="E52328"/>
              </a:solidFill>
            </a:endParaRPr>
          </a:p>
        </p:txBody>
      </p:sp>
      <p:sp>
        <p:nvSpPr>
          <p:cNvPr id="3" name="Text Box 2">
            <a:hlinkClick r:id="rId1" action="ppaction://hlinkfile"/>
          </p:cNvPr>
          <p:cNvSpPr txBox="1"/>
          <p:nvPr/>
        </p:nvSpPr>
        <p:spPr>
          <a:xfrm>
            <a:off x="464185" y="1002030"/>
            <a:ext cx="9769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</a:rPr>
              <a:t>Website - </a:t>
            </a:r>
            <a:r>
              <a:rPr lang="en-IN" altLang="en-US" sz="2000" b="1">
                <a:solidFill>
                  <a:srgbClr val="E52328"/>
                </a:solidFill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5B9BD5"/>
                      <wpsdc:folHlinkClr xmlns:wpsdc="http://www.wps.cn/officeDocument/2017/drawingmlCustomData" val="7030A0"/>
                      <wpsdc:hlinkUnderline xmlns:wpsdc="http://www.wps.cn/officeDocument/2017/drawingmlCustomData" val="0"/>
                    </a:ext>
                  </a:extLst>
                </a:hlinkClick>
              </a:rPr>
              <a:t>https://groww.in/stocks/filter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23215" y="1485265"/>
            <a:ext cx="11147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As per my Problem Statemnet, I have filtered the stocks in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Mid and Large cap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with the price range of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 0 - 1000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. Used Groww’s stock screener page.</a:t>
            </a:r>
            <a:endParaRPr lang="en-IN" altLang="en-US" sz="2000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5915" y="2364740"/>
            <a:ext cx="11519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</a:rPr>
              <a:t>Process followed in </a:t>
            </a:r>
            <a:r>
              <a:rPr lang="en-IN" altLang="en-US" sz="24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Web Scrapping</a:t>
            </a:r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</a:rPr>
              <a:t> </a:t>
            </a:r>
            <a:endParaRPr lang="en-IN" altLang="en-US" sz="24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64185" y="2997200"/>
            <a:ext cx="1146429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Used Python libraries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requests and BeautifulSoup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for scrapping the data.</a:t>
            </a:r>
            <a:endParaRPr lang="en-IN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Automated collection by iterating across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multiple listing pages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. 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Scraped individual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stock URL paths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from the filtered listing pages to enable sequential deep-dive collection.</a:t>
            </a:r>
            <a:endParaRPr lang="en-US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Stocks not checking through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set conditions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and requried data are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excluded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from the dataset.</a:t>
            </a:r>
            <a:endParaRPr lang="en-US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Executed </a:t>
            </a:r>
            <a:r>
              <a:rPr lang="en-US" altLang="en-US" sz="2000" b="1">
                <a:latin typeface="Malgun Gothic" panose="020B0503020000020004" charset="-127"/>
                <a:ea typeface="Malgun Gothic" panose="020B0503020000020004" charset="-127"/>
              </a:rPr>
              <a:t>secondary requests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to extract key financial and 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fundamental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metrics</a:t>
            </a: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 like</a:t>
            </a:r>
            <a:r>
              <a:rPr lang="en-US" altLang="en-US" sz="2000">
                <a:latin typeface="Malgun Gothic" panose="020B0503020000020004" charset="-127"/>
                <a:ea typeface="Malgun Gothic" panose="020B0503020000020004" charset="-127"/>
              </a:rPr>
              <a:t> P/E, ROE, Debt, Growth, etc. for each stock.</a:t>
            </a:r>
            <a:endParaRPr lang="en-US" altLang="en-US" sz="20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latin typeface="Malgun Gothic" panose="020B0503020000020004" charset="-127"/>
                <a:ea typeface="Malgun Gothic" panose="020B0503020000020004" charset="-127"/>
              </a:rPr>
              <a:t>Calculated Net Revenue Growth, Net Profit Growth and EBITA margin from the extracted data using a </a:t>
            </a:r>
            <a:r>
              <a:rPr lang="en-IN" altLang="en-US" sz="2000" b="1">
                <a:latin typeface="Malgun Gothic" panose="020B0503020000020004" charset="-127"/>
                <a:ea typeface="Malgun Gothic" panose="020B0503020000020004" charset="-127"/>
              </a:rPr>
              <a:t>defined formula.</a:t>
            </a:r>
            <a:endParaRPr lang="en-IN" altLang="en-US" sz="2000" b="1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99720" y="184150"/>
            <a:ext cx="72364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/>
              <a:t>Summary of the </a:t>
            </a:r>
            <a:r>
              <a:rPr lang="en-IN" altLang="en-US" sz="3200" b="1">
                <a:solidFill>
                  <a:srgbClr val="E52328"/>
                </a:solidFill>
              </a:rPr>
              <a:t>Data</a:t>
            </a:r>
            <a:endParaRPr lang="en-IN" altLang="en-US" sz="3200" b="1">
              <a:solidFill>
                <a:srgbClr val="E52328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7505" y="888365"/>
            <a:ext cx="115709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Shape for the Data Frame - 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449 Stocks, 14 columns/Features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  <a:p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  <a:p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  <a:p>
            <a:r>
              <a:rPr lang="en-IN" altLang="en-US" sz="20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Columns/Features 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  <a:cs typeface="+mj-lt"/>
              </a:rPr>
              <a:t> 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  <a:cs typeface="+mj-lt"/>
            </a:endParaRPr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1070610" y="2471420"/>
          <a:ext cx="10145395" cy="3599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655"/>
                <a:gridCol w="6301740"/>
              </a:tblGrid>
              <a:tr h="8458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Categorical </a:t>
                      </a:r>
                      <a:endParaRPr lang="en-I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Numerical</a:t>
                      </a:r>
                      <a:endParaRPr lang="en-I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53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Stock_Name,Market Cap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buNone/>
                      </a:pPr>
                      <a:endParaRPr lang="en-US" sz="2000"/>
                    </a:p>
                  </a:txBody>
                  <a:tcPr anchor="ctr" anchorCtr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</a:t>
                      </a: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Current_Price (₹),</a:t>
                      </a:r>
                      <a:r>
                        <a:rPr lang="en-IN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</a:t>
                      </a: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Return_On_Equity (ROE) %, Price_to_Earnings_ratio (P/E),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      Industry P/E, Earnings_per_share (EPS), Price_to_Book_ratio (P/B),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      Dividend Yield %, Debt_to_Equity, Revenue_Growth %,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Malgun Gothic" panose="020B0503020000020004" charset="-127"/>
                        <a:ea typeface="Malgun Gothic" panose="020B0503020000020004" charset="-127"/>
                        <a:cs typeface="+mj-lt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       Profit_Growth %, Net_Profit_Margin %, EBITDA Margin %</a:t>
                      </a:r>
                      <a:r>
                        <a:rPr lang="en-IN" altLang="en-US" sz="1800">
                          <a:solidFill>
                            <a:schemeClr val="tx1"/>
                          </a:solidFill>
                          <a:latin typeface="Malgun Gothic" panose="020B0503020000020004" charset="-127"/>
                          <a:ea typeface="Malgun Gothic" panose="020B0503020000020004" charset="-127"/>
                          <a:cs typeface="+mj-lt"/>
                          <a:sym typeface="+mn-ea"/>
                        </a:rPr>
                        <a:t>.</a:t>
                      </a:r>
                      <a:endParaRPr lang="en-US" sz="1800"/>
                    </a:p>
                  </a:txBody>
                  <a:tcPr vert="horz" anchor="ctr" anchorCtr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 descr="Gemini_Generated_Image_dovpendovpendovp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615" y="-1035685"/>
            <a:ext cx="4020185" cy="402018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558780" y="2481580"/>
            <a:ext cx="163385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84150" y="137795"/>
            <a:ext cx="11672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>
                <a:solidFill>
                  <a:schemeClr val="tx1"/>
                </a:solidFill>
                <a:sym typeface="+mn-ea"/>
              </a:rPr>
              <a:t>Exploratory </a:t>
            </a:r>
            <a:r>
              <a:rPr lang="en-IN" sz="3200" b="1">
                <a:solidFill>
                  <a:srgbClr val="FF0000"/>
                </a:solidFill>
                <a:sym typeface="+mn-ea"/>
              </a:rPr>
              <a:t>Data Analysis:</a:t>
            </a:r>
            <a:endParaRPr lang="en-US" sz="3200"/>
          </a:p>
        </p:txBody>
      </p:sp>
      <p:sp>
        <p:nvSpPr>
          <p:cNvPr id="5" name="Text Box 4"/>
          <p:cNvSpPr txBox="1"/>
          <p:nvPr/>
        </p:nvSpPr>
        <p:spPr>
          <a:xfrm>
            <a:off x="400685" y="969010"/>
            <a:ext cx="11455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  <a:cs typeface="Arial" panose="020B0604020202020204" pitchFamily="34" charset="0"/>
              </a:rPr>
              <a:t>Data Cleaning </a:t>
            </a:r>
            <a:r>
              <a:rPr lang="en-IN" altLang="en-US" sz="24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  <a:cs typeface="Arial" panose="020B0604020202020204" pitchFamily="34" charset="0"/>
              </a:rPr>
              <a:t>Steps</a:t>
            </a:r>
            <a:endParaRPr lang="en-IN" altLang="en-US" sz="24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92760" y="1485265"/>
            <a:ext cx="115074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₹, %, ”,”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symbols and other string values like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“cr”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are removed and data is returned to the standard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int and float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formats.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Numerical values are rounded to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2 decimal points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for easier understanding.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Arranged the Data in the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ascending order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of the Stock_Name data.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3484245"/>
            <a:ext cx="5256530" cy="23253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3490278"/>
            <a:ext cx="5495925" cy="231330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7676515" y="3116580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After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847215" y="3116580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Before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 Box 9"/>
          <p:cNvSpPr txBox="1"/>
          <p:nvPr/>
        </p:nvSpPr>
        <p:spPr>
          <a:xfrm>
            <a:off x="437515" y="332740"/>
            <a:ext cx="1041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>
                <a:latin typeface="Malgun Gothic" panose="020B0503020000020004" charset="-127"/>
                <a:ea typeface="Malgun Gothic" panose="020B0503020000020004" charset="-127"/>
              </a:rPr>
              <a:t>Data Manipulation </a:t>
            </a:r>
            <a:r>
              <a:rPr lang="en-IN" altLang="en-US" sz="2400" b="1">
                <a:solidFill>
                  <a:srgbClr val="E52328"/>
                </a:solidFill>
                <a:latin typeface="Malgun Gothic" panose="020B0503020000020004" charset="-127"/>
                <a:ea typeface="Malgun Gothic" panose="020B0503020000020004" charset="-127"/>
              </a:rPr>
              <a:t>Steps</a:t>
            </a:r>
            <a:endParaRPr lang="en-IN" altLang="en-US" sz="2400" b="1">
              <a:solidFill>
                <a:srgbClr val="E52328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95935" y="992505"/>
            <a:ext cx="112166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Market Cap - values are cleaned and converted to categorical type and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segregated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into values &lt;20,000 as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Large Cap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and &gt;20,000 as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Mid Cap.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31 Missing values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found in Debt-to-Equity, has been filled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(.fillna)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with the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Median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value as data had outliers.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Data types are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altered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to the most accessable and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accurate format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for all the numeric data sets.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Found </a:t>
            </a:r>
            <a:r>
              <a:rPr lang="en-IN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one duplicated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row, removed with </a:t>
            </a:r>
            <a:r>
              <a:rPr lang="en-US" altLang="en-US" sz="2000" b="1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drop_duplicates</a:t>
            </a:r>
            <a:r>
              <a:rPr lang="en-IN" altLang="en-US" sz="2000">
                <a:solidFill>
                  <a:schemeClr val="tx1"/>
                </a:solidFill>
                <a:latin typeface="Malgun Gothic" panose="020B0503020000020004" charset="-127"/>
                <a:ea typeface="Malgun Gothic" panose="020B0503020000020004" charset="-127"/>
              </a:rPr>
              <a:t> function.</a:t>
            </a:r>
            <a:endParaRPr lang="en-IN" altLang="en-US" sz="2000">
              <a:solidFill>
                <a:schemeClr val="tx1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780" y="3605530"/>
            <a:ext cx="3952875" cy="2632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5140"/>
          <a:stretch>
            <a:fillRect/>
          </a:stretch>
        </p:blipFill>
        <p:spPr>
          <a:xfrm>
            <a:off x="6409055" y="3689985"/>
            <a:ext cx="3893185" cy="246507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6958965" y="3188335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After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129665" y="3188335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 b="1">
                <a:solidFill>
                  <a:srgbClr val="FF0000"/>
                </a:solidFill>
                <a:latin typeface="Malgun Gothic" panose="020B0503020000020004" charset="-127"/>
                <a:ea typeface="Malgun Gothic" panose="020B0503020000020004" charset="-127"/>
              </a:rPr>
              <a:t>Before</a:t>
            </a:r>
            <a:endParaRPr lang="en-IN" altLang="en-US" sz="2000" b="1">
              <a:solidFill>
                <a:srgbClr val="FF0000"/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955290" y="161290"/>
            <a:ext cx="623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3200" b="1" i="1">
                <a:sym typeface="+mn-ea"/>
              </a:rPr>
              <a:t>Univariate Analysis </a:t>
            </a:r>
            <a:r>
              <a:rPr lang="en-IN" sz="3200" b="1" i="1">
                <a:solidFill>
                  <a:srgbClr val="E52328"/>
                </a:solidFill>
                <a:sym typeface="+mn-ea"/>
              </a:rPr>
              <a:t>Steps</a:t>
            </a:r>
            <a:endParaRPr lang="en-IN" sz="3200" b="1" i="1">
              <a:solidFill>
                <a:srgbClr val="E52328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1150" y="727075"/>
            <a:ext cx="3264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chemeClr val="tx1"/>
                </a:solidFill>
              </a:rPr>
              <a:t>Current</a:t>
            </a:r>
            <a:r>
              <a:rPr lang="en-IN" altLang="en-US" sz="2000" b="1">
                <a:solidFill>
                  <a:srgbClr val="E52328"/>
                </a:solidFill>
              </a:rPr>
              <a:t> Price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5305" y="1484630"/>
            <a:ext cx="5786120" cy="432181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675120" y="888365"/>
            <a:ext cx="0" cy="519557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6887845" y="923290"/>
            <a:ext cx="260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Key </a:t>
            </a:r>
            <a:r>
              <a:rPr lang="en-IN" altLang="en-US" sz="2000" b="1">
                <a:solidFill>
                  <a:srgbClr val="E52328"/>
                </a:solidFill>
              </a:rPr>
              <a:t>Insights</a:t>
            </a:r>
            <a:endParaRPr lang="en-IN" altLang="en-US" sz="2000" b="1">
              <a:solidFill>
                <a:srgbClr val="E52328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11010" y="1396365"/>
            <a:ext cx="5189220" cy="393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From the chart, Majority stocks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concentrated 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on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100-300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price range.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highest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&amp; Lowest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priced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bin contain the fewest stocks.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The frequency generally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decreases 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as the </a:t>
            </a:r>
            <a:r>
              <a:rPr lang="en-US" altLang="en-US" sz="1600" b="1">
                <a:latin typeface="Malgun Gothic" panose="020B0503020000020004" charset="-127"/>
                <a:ea typeface="Malgun Gothic" panose="020B0503020000020004" charset="-127"/>
              </a:rPr>
              <a:t>price increases,</a:t>
            </a:r>
            <a:r>
              <a:rPr lang="en-US" altLang="en-US" sz="1600">
                <a:latin typeface="Malgun Gothic" panose="020B0503020000020004" charset="-127"/>
                <a:ea typeface="Malgun Gothic" panose="020B0503020000020004" charset="-127"/>
              </a:rPr>
              <a:t> confirming the highly skewed nature of the price distribution, even in the mid and large-cap segments.</a:t>
            </a:r>
            <a:endParaRPr lang="en-US" altLang="en-US" sz="1600">
              <a:latin typeface="Malgun Gothic" panose="020B0503020000020004" charset="-127"/>
              <a:ea typeface="Malgun Gothic" panose="020B0503020000020004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One can invest in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 large volume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 in a low priced stocks ranging 100-300, as with number of stocks increase the probability of </a:t>
            </a:r>
            <a:r>
              <a:rPr lang="en-IN" altLang="en-US" sz="1600" b="1">
                <a:latin typeface="Malgun Gothic" panose="020B0503020000020004" charset="-127"/>
                <a:ea typeface="Malgun Gothic" panose="020B0503020000020004" charset="-127"/>
              </a:rPr>
              <a:t>quality stocks increases</a:t>
            </a:r>
            <a:r>
              <a:rPr lang="en-IN" altLang="en-US" sz="1600">
                <a:latin typeface="Malgun Gothic" panose="020B0503020000020004" charset="-127"/>
                <a:ea typeface="Malgun Gothic" panose="020B0503020000020004" charset="-127"/>
              </a:rPr>
              <a:t>.</a:t>
            </a:r>
            <a:endParaRPr lang="en-IN" altLang="en-US" sz="1600"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TABLE_ENDDRAG_ORIGIN_RECT" val="798*283"/>
  <p:tag name="TABLE_ENDDRAG_RECT" val="84*173*798*283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13912</Words>
  <Application>WPS Presentation</Application>
  <PresentationFormat/>
  <Paragraphs>290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SimSun</vt:lpstr>
      <vt:lpstr>Wingdings</vt:lpstr>
      <vt:lpstr>Arial</vt:lpstr>
      <vt:lpstr>Calibri</vt:lpstr>
      <vt:lpstr>Calibri</vt:lpstr>
      <vt:lpstr>Wingdings</vt:lpstr>
      <vt:lpstr>Malgun Gothic</vt:lpstr>
      <vt:lpstr>Bahnschrift SemiLight</vt:lpstr>
      <vt:lpstr>Franklin Gothic Medium</vt:lpstr>
      <vt:lpstr>Microsoft YaHei</vt:lpstr>
      <vt:lpstr>Arial Unicode MS</vt:lpstr>
      <vt:lpstr>Libre Baskerville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 Ram Aduri</dc:creator>
  <cp:lastModifiedBy>Shenbaga Arun</cp:lastModifiedBy>
  <cp:revision>88</cp:revision>
  <dcterms:created xsi:type="dcterms:W3CDTF">2025-10-14T15:07:00Z</dcterms:created>
  <dcterms:modified xsi:type="dcterms:W3CDTF">2026-02-02T17:03:31Z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D78951FDD3334C6C9E83CB85B8309052_12</vt:lpwstr>
  </property>
  <property fmtid="{D5CDD505-2E9C-101B-9397-08002B2CF9AE}" pid="3" name="KSOProductBuildVer">
    <vt:lpwstr>1033-12.2.0.23196</vt:lpwstr>
  </property>
</Properties>
</file>